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lice"/>
      <p:regular r:id="rId17"/>
    </p:embeddedFont>
    <p:embeddedFont>
      <p:font typeface="Alice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  <p:embeddedFont>
      <p:font typeface="Lora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sv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sv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sv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svg"/><Relationship Id="rId15" Type="http://schemas.openxmlformats.org/officeDocument/2006/relationships/slideLayout" Target="../slideLayouts/slideLayout7.xml"/><Relationship Id="rId1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606040"/>
            <a:ext cx="2293739" cy="426244"/>
          </a:xfrm>
          <a:prstGeom prst="roundRect">
            <a:avLst>
              <a:gd name="adj" fmla="val 6386"/>
            </a:avLst>
          </a:prstGeom>
          <a:solidFill>
            <a:srgbClr val="D7F4E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2728436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2674025"/>
            <a:ext cx="17493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MISSÃO CIENTÍFICA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1230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Detetives da Evolução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4171950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história secreta dos mamíferos está escondida em fósseis antigos. Prepare-se para uma investigação científica emocionante que vai revelar como animais terrestres se transformaram nos gigantes dos oceanos!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107" y="524113"/>
            <a:ext cx="7060763" cy="595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Créditos e Fontes da Investigação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7107" y="1500783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01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67107" y="1801892"/>
            <a:ext cx="6552843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667107" y="1942862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Base Pedagógica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667107" y="2354937"/>
            <a:ext cx="655284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Plano de aula "Detetives da Evolução – A História dos Mamíferos" desenvolvido para alunos do 7º ano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410450" y="1500783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02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410450" y="1801892"/>
            <a:ext cx="6552843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9" name="Text 7"/>
          <p:cNvSpPr/>
          <p:nvPr/>
        </p:nvSpPr>
        <p:spPr>
          <a:xfrm>
            <a:off x="7410450" y="1942862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Evidências Fósseis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410450" y="2354937"/>
            <a:ext cx="655284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Fósseis autênticos de Pakicetus, Ambulocetus e Rodhocetus preservados em museus internacionais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667107" y="3298150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667107" y="3599259"/>
            <a:ext cx="6552843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3" name="Text 11"/>
          <p:cNvSpPr/>
          <p:nvPr/>
        </p:nvSpPr>
        <p:spPr>
          <a:xfrm>
            <a:off x="667107" y="3740229"/>
            <a:ext cx="2428875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Referências Científicas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667107" y="4152305"/>
            <a:ext cx="6552843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PBS Eons (YouTube), Projeto Teláris Ciências, e literatura científica sobre evolução dos cetáceos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410450" y="3298150"/>
            <a:ext cx="190500" cy="2382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Alice Light" pitchFamily="34" charset="0"/>
                <a:ea typeface="Alice Light" pitchFamily="34" charset="-122"/>
                <a:cs typeface="Alice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7410450" y="3599259"/>
            <a:ext cx="6552843" cy="22860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17" name="Text 15"/>
          <p:cNvSpPr/>
          <p:nvPr/>
        </p:nvSpPr>
        <p:spPr>
          <a:xfrm>
            <a:off x="7410450" y="3740229"/>
            <a:ext cx="2382441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Criação e Revisão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7410450" y="4152305"/>
            <a:ext cx="6552843" cy="9147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Apresentação criada com gamma.app | Conteúdo educacional desenvolvido com assistência de IA | Revisão pedagógica: [Nome do Professor]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667107" y="5519525"/>
            <a:ext cx="13296186" cy="31433"/>
          </a:xfrm>
          <a:prstGeom prst="rect">
            <a:avLst/>
          </a:prstGeom>
          <a:solidFill>
            <a:srgbClr val="2C2821">
              <a:alpha val="5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667107" y="5765244"/>
            <a:ext cx="13296186" cy="609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 apresentação foi desenvolvida para estimular o pensamento científico crítico e a compreensão dos processos evolutivos através de uma abordagem investigativa e envolvente.</a:t>
            </a:r>
            <a:endParaRPr lang="en-US" sz="1500" dirty="0"/>
          </a:p>
        </p:txBody>
      </p:sp>
      <p:sp>
        <p:nvSpPr>
          <p:cNvPr id="21" name="Shape 19"/>
          <p:cNvSpPr/>
          <p:nvPr/>
        </p:nvSpPr>
        <p:spPr>
          <a:xfrm>
            <a:off x="667107" y="6589395"/>
            <a:ext cx="13296186" cy="1122283"/>
          </a:xfrm>
          <a:prstGeom prst="roundRect">
            <a:avLst>
              <a:gd name="adj" fmla="val 2548"/>
            </a:avLst>
          </a:prstGeom>
          <a:solidFill>
            <a:srgbClr val="C3EED6"/>
          </a:solidFill>
          <a:ln/>
        </p:spPr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607" y="6881813"/>
            <a:ext cx="238244" cy="190500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1286351" y="6827520"/>
            <a:ext cx="12486442" cy="61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💡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Professores: Esta apresentação pode ser adaptada e complementada com atividades práticas, discussões em grupo e exploração de recursos digitais adicionais.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44679"/>
            <a:ext cx="1645087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1B5F39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374696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320284"/>
            <a:ext cx="108549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SUA MISSÃO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776889"/>
            <a:ext cx="8246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Detetive Científico: Caso Aberto!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825829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</p:sp>
      <p:sp>
        <p:nvSpPr>
          <p:cNvPr id="7" name="Shape 4"/>
          <p:cNvSpPr/>
          <p:nvPr/>
        </p:nvSpPr>
        <p:spPr>
          <a:xfrm>
            <a:off x="1020604" y="305264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3239691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604" y="39599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Papel: Paleontólogo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0604" y="445031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Você foi contratado para investigar um dos maiores mistérios da evolução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216962" y="2825829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</p:sp>
      <p:sp>
        <p:nvSpPr>
          <p:cNvPr id="12" name="Shape 8"/>
          <p:cNvSpPr/>
          <p:nvPr/>
        </p:nvSpPr>
        <p:spPr>
          <a:xfrm>
            <a:off x="5443776" y="305264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942" y="3239691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443776" y="39599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Objetivo Principal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5443776" y="445031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Descobrir como um mamífero terrestre se transformou no maior animal do oceano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9640133" y="2825829"/>
            <a:ext cx="4196358" cy="2940010"/>
          </a:xfrm>
          <a:prstGeom prst="roundRect">
            <a:avLst>
              <a:gd name="adj" fmla="val 1157"/>
            </a:avLst>
          </a:prstGeom>
          <a:solidFill>
            <a:srgbClr val="F0EDE6"/>
          </a:solidFill>
          <a:ln/>
        </p:spPr>
      </p:sp>
      <p:sp>
        <p:nvSpPr>
          <p:cNvPr id="17" name="Shape 12"/>
          <p:cNvSpPr/>
          <p:nvPr/>
        </p:nvSpPr>
        <p:spPr>
          <a:xfrm>
            <a:off x="9866948" y="305264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B5F39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114" y="3239691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9866948" y="39599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Pistas Disponíveis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9866948" y="4450318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Fósseis antigos, adaptações corporais e milhões de anos de evidências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793790" y="6020991"/>
            <a:ext cx="13042821" cy="963811"/>
          </a:xfrm>
          <a:prstGeom prst="roundRect">
            <a:avLst>
              <a:gd name="adj" fmla="val 3530"/>
            </a:avLst>
          </a:prstGeom>
          <a:solidFill>
            <a:srgbClr val="C3EED6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604" y="6365081"/>
            <a:ext cx="283488" cy="22681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530906" y="6304478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🎖️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Parabéns! Você acaba de receber seu badge oficial de Detetive Científico. Vamos começar a investigação!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895" y="657106"/>
            <a:ext cx="7776210" cy="1221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 Cena do Crime: O Mistério dos Ossos Estranhos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977027" y="2464951"/>
            <a:ext cx="4133850" cy="366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🔍</a:t>
            </a:r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PERGUNTA INVESTIGATIVA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977027" y="3124438"/>
            <a:ext cx="7483078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Por que uma baleia moderna tem pequenos ossos de pernas escondidos em seu corpo se ela vive completamente na água e nunca anda?</a:t>
            </a:r>
            <a:endParaRPr lang="en-US" sz="1500" dirty="0"/>
          </a:p>
        </p:txBody>
      </p:sp>
      <p:sp>
        <p:nvSpPr>
          <p:cNvPr id="6" name="Shape 3"/>
          <p:cNvSpPr/>
          <p:nvPr/>
        </p:nvSpPr>
        <p:spPr>
          <a:xfrm>
            <a:off x="683895" y="2171819"/>
            <a:ext cx="22860" cy="1797487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7" name="Shape 4"/>
          <p:cNvSpPr/>
          <p:nvPr/>
        </p:nvSpPr>
        <p:spPr>
          <a:xfrm>
            <a:off x="683895" y="4189095"/>
            <a:ext cx="3790355" cy="1484114"/>
          </a:xfrm>
          <a:prstGeom prst="roundRect">
            <a:avLst>
              <a:gd name="adj" fmla="val 197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02137" y="4407337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Hipótese 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02137" y="4829889"/>
            <a:ext cx="3353872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Ela evoluiu de animais que viviam na terra e tinham pernas funcionais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4669631" y="4189095"/>
            <a:ext cx="3790474" cy="1484114"/>
          </a:xfrm>
          <a:prstGeom prst="roundRect">
            <a:avLst>
              <a:gd name="adj" fmla="val 1975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4887873" y="4407337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Hipótese B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887873" y="4829889"/>
            <a:ext cx="3353991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São restos de quando era filhote e precisava nadar diferente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83895" y="5868591"/>
            <a:ext cx="7776210" cy="1171575"/>
          </a:xfrm>
          <a:prstGeom prst="roundRect">
            <a:avLst>
              <a:gd name="adj" fmla="val 2502"/>
            </a:avLst>
          </a:prstGeom>
          <a:solidFill>
            <a:srgbClr val="FCFBF8"/>
          </a:solidFill>
          <a:ln w="22860">
            <a:solidFill>
              <a:srgbClr val="D6D3CC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02137" y="6086832"/>
            <a:ext cx="2442805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Hipótese C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902137" y="6509385"/>
            <a:ext cx="733972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Servem para se apoiar no fundo do oceano quando descansa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83895" y="7259955"/>
            <a:ext cx="777621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Esses ossos vestigiais são nossa primeira grande pista! Vamos investigar mais fundo...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69933"/>
            <a:ext cx="2123123" cy="426244"/>
          </a:xfrm>
          <a:prstGeom prst="roundRect">
            <a:avLst>
              <a:gd name="adj" fmla="val 6386"/>
            </a:avLst>
          </a:prstGeom>
          <a:solidFill>
            <a:srgbClr val="D7F4E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437918"/>
            <a:ext cx="185094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EVIDÊNCIAS FÓSSEIS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886903"/>
            <a:ext cx="106835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Conheça os Suspeitos: Linha de Ancestrais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935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Nossa investigação revelou quatro testemunhas-chave da evolução. Cada fóssil conta parte da história: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837384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Pakicetus (50 milhões de anos)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682133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Animal terrestre com corpo parecido com lobo. Pernas longas e fortes para correr. Vivia perto da água e caçava peixes.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4125278" y="383738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Ambulocetus (48 milhões de anos)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4125278" y="4682133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 "caminhante das águas". Corpo alongado como crocodilo, patas com membranas para nadar melhor, mas ainda andava em terra.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456884" y="3837384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Rodhocetus (46 milhões de anos)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682133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Patas traseiras muito menores e fracas. Cauda forte e musculosa. Passava quase todo tempo na água, raramente em terra.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38373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Baleia Atual (hoje)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0788491" y="4327803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Corpo completamente hidrodinâmico. Nadadeiras no lugar de patas dianteiras. Patas traseiras desapareceram (só ossos internos restam).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5670" y="605671"/>
            <a:ext cx="9646206" cy="531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Analisando as Evidências: Monte a Linha do Tempo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5670" y="1477923"/>
            <a:ext cx="13439061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Um bom detetive precisa colocar as pistas em ordem! Observe as mudanças que aconteceram ao longo de milhões de anos: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595670" y="3535323"/>
            <a:ext cx="13439061" cy="22860"/>
          </a:xfrm>
          <a:prstGeom prst="roundRect">
            <a:avLst>
              <a:gd name="adj" fmla="val 111696"/>
            </a:avLst>
          </a:prstGeom>
          <a:solidFill>
            <a:srgbClr val="D6D3CC"/>
          </a:solidFill>
          <a:ln/>
        </p:spPr>
      </p:sp>
      <p:sp>
        <p:nvSpPr>
          <p:cNvPr id="5" name="Shape 3"/>
          <p:cNvSpPr/>
          <p:nvPr/>
        </p:nvSpPr>
        <p:spPr>
          <a:xfrm>
            <a:off x="3208139" y="3024664"/>
            <a:ext cx="22860" cy="510659"/>
          </a:xfrm>
          <a:prstGeom prst="roundRect">
            <a:avLst>
              <a:gd name="adj" fmla="val 111696"/>
            </a:avLst>
          </a:prstGeom>
          <a:solidFill>
            <a:srgbClr val="D6D3CC"/>
          </a:solidFill>
          <a:ln/>
        </p:spPr>
      </p:sp>
      <p:sp>
        <p:nvSpPr>
          <p:cNvPr id="6" name="Shape 4"/>
          <p:cNvSpPr/>
          <p:nvPr/>
        </p:nvSpPr>
        <p:spPr>
          <a:xfrm>
            <a:off x="3028117" y="3343870"/>
            <a:ext cx="382905" cy="382905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7" name="Text 5"/>
          <p:cNvSpPr/>
          <p:nvPr/>
        </p:nvSpPr>
        <p:spPr>
          <a:xfrm>
            <a:off x="3091934" y="3375779"/>
            <a:ext cx="25527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2155746" y="1941790"/>
            <a:ext cx="212776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50 milhões de anos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65810" y="2309693"/>
            <a:ext cx="4907637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Pakicetus</a:t>
            </a:r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- Totalmente terrestre com quatro patas funcionais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938480" y="3535323"/>
            <a:ext cx="22860" cy="510659"/>
          </a:xfrm>
          <a:prstGeom prst="roundRect">
            <a:avLst>
              <a:gd name="adj" fmla="val 111696"/>
            </a:avLst>
          </a:prstGeom>
          <a:solidFill>
            <a:srgbClr val="D6D3CC"/>
          </a:solidFill>
          <a:ln/>
        </p:spPr>
      </p:sp>
      <p:sp>
        <p:nvSpPr>
          <p:cNvPr id="11" name="Shape 9"/>
          <p:cNvSpPr/>
          <p:nvPr/>
        </p:nvSpPr>
        <p:spPr>
          <a:xfrm>
            <a:off x="5758458" y="3343870"/>
            <a:ext cx="382905" cy="382905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2" name="Text 10"/>
          <p:cNvSpPr/>
          <p:nvPr/>
        </p:nvSpPr>
        <p:spPr>
          <a:xfrm>
            <a:off x="5822275" y="3375779"/>
            <a:ext cx="25527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4886087" y="4216122"/>
            <a:ext cx="212776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48 milhões de anos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3496151" y="4584025"/>
            <a:ext cx="4907637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Ambulocetus</a:t>
            </a:r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- Anfíbio, nadava e andava com eficiência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8668822" y="3024664"/>
            <a:ext cx="22860" cy="510659"/>
          </a:xfrm>
          <a:prstGeom prst="roundRect">
            <a:avLst>
              <a:gd name="adj" fmla="val 111696"/>
            </a:avLst>
          </a:prstGeom>
          <a:solidFill>
            <a:srgbClr val="D6D3CC"/>
          </a:solidFill>
          <a:ln/>
        </p:spPr>
      </p:sp>
      <p:sp>
        <p:nvSpPr>
          <p:cNvPr id="16" name="Shape 14"/>
          <p:cNvSpPr/>
          <p:nvPr/>
        </p:nvSpPr>
        <p:spPr>
          <a:xfrm>
            <a:off x="8488799" y="3343870"/>
            <a:ext cx="382905" cy="382905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17" name="Text 15"/>
          <p:cNvSpPr/>
          <p:nvPr/>
        </p:nvSpPr>
        <p:spPr>
          <a:xfrm>
            <a:off x="8552617" y="3375779"/>
            <a:ext cx="25527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7616428" y="1941790"/>
            <a:ext cx="212776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46 milhões de anos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6226493" y="2309693"/>
            <a:ext cx="4907637" cy="54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Rodhocetus</a:t>
            </a:r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- Principalmente aquático, patas traseiras reduzidas</a:t>
            </a:r>
            <a:endParaRPr lang="en-US" sz="1300" dirty="0"/>
          </a:p>
        </p:txBody>
      </p:sp>
      <p:sp>
        <p:nvSpPr>
          <p:cNvPr id="20" name="Shape 18"/>
          <p:cNvSpPr/>
          <p:nvPr/>
        </p:nvSpPr>
        <p:spPr>
          <a:xfrm>
            <a:off x="11399163" y="3535323"/>
            <a:ext cx="22860" cy="510659"/>
          </a:xfrm>
          <a:prstGeom prst="roundRect">
            <a:avLst>
              <a:gd name="adj" fmla="val 111696"/>
            </a:avLst>
          </a:prstGeom>
          <a:solidFill>
            <a:srgbClr val="D6D3CC"/>
          </a:solidFill>
          <a:ln/>
        </p:spPr>
      </p:sp>
      <p:sp>
        <p:nvSpPr>
          <p:cNvPr id="21" name="Shape 19"/>
          <p:cNvSpPr/>
          <p:nvPr/>
        </p:nvSpPr>
        <p:spPr>
          <a:xfrm>
            <a:off x="11219140" y="3343870"/>
            <a:ext cx="382905" cy="382905"/>
          </a:xfrm>
          <a:prstGeom prst="roundRect">
            <a:avLst>
              <a:gd name="adj" fmla="val 6668"/>
            </a:avLst>
          </a:prstGeom>
          <a:solidFill>
            <a:srgbClr val="F0EDE6"/>
          </a:solidFill>
          <a:ln/>
        </p:spPr>
      </p:sp>
      <p:sp>
        <p:nvSpPr>
          <p:cNvPr id="22" name="Text 20"/>
          <p:cNvSpPr/>
          <p:nvPr/>
        </p:nvSpPr>
        <p:spPr>
          <a:xfrm>
            <a:off x="11282958" y="3375779"/>
            <a:ext cx="255270" cy="319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1"/>
          <p:cNvSpPr/>
          <p:nvPr/>
        </p:nvSpPr>
        <p:spPr>
          <a:xfrm>
            <a:off x="10346769" y="4216122"/>
            <a:ext cx="212776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Hoje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956834" y="4584025"/>
            <a:ext cx="4907637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Baleia moderna</a:t>
            </a:r>
            <a:pPr algn="ct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- Totalmente aquática, sem patas visíveis</a:t>
            </a:r>
            <a:endParaRPr lang="en-US" sz="1300" dirty="0"/>
          </a:p>
        </p:txBody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70" y="5047893"/>
            <a:ext cx="4479608" cy="680799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765810" y="5898833"/>
            <a:ext cx="212776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Terra</a:t>
            </a:r>
            <a:endParaRPr lang="en-US" sz="1650" dirty="0"/>
          </a:p>
        </p:txBody>
      </p:sp>
      <p:sp>
        <p:nvSpPr>
          <p:cNvPr id="27" name="Text 24"/>
          <p:cNvSpPr/>
          <p:nvPr/>
        </p:nvSpPr>
        <p:spPr>
          <a:xfrm>
            <a:off x="765810" y="6266736"/>
            <a:ext cx="4139327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Patas completas para caminhar</a:t>
            </a:r>
            <a:endParaRPr lang="en-US" sz="1300" dirty="0"/>
          </a:p>
        </p:txBody>
      </p:sp>
      <p:pic>
        <p:nvPicPr>
          <p:cNvPr id="2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277" y="5047893"/>
            <a:ext cx="4479727" cy="680799"/>
          </a:xfrm>
          <a:prstGeom prst="rect">
            <a:avLst/>
          </a:prstGeom>
        </p:spPr>
      </p:pic>
      <p:sp>
        <p:nvSpPr>
          <p:cNvPr id="29" name="Text 25"/>
          <p:cNvSpPr/>
          <p:nvPr/>
        </p:nvSpPr>
        <p:spPr>
          <a:xfrm>
            <a:off x="5245418" y="5898833"/>
            <a:ext cx="212776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Transição</a:t>
            </a:r>
            <a:endParaRPr lang="en-US" sz="1650" dirty="0"/>
          </a:p>
        </p:txBody>
      </p:sp>
      <p:sp>
        <p:nvSpPr>
          <p:cNvPr id="30" name="Text 26"/>
          <p:cNvSpPr/>
          <p:nvPr/>
        </p:nvSpPr>
        <p:spPr>
          <a:xfrm>
            <a:off x="5245418" y="6266736"/>
            <a:ext cx="413944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Adaptações para nadar</a:t>
            </a:r>
            <a:endParaRPr lang="en-US" sz="1300" dirty="0"/>
          </a:p>
        </p:txBody>
      </p:sp>
      <p:pic>
        <p:nvPicPr>
          <p:cNvPr id="3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5004" y="5047893"/>
            <a:ext cx="4479727" cy="680799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9725144" y="5898833"/>
            <a:ext cx="2127766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Oceano</a:t>
            </a:r>
            <a:endParaRPr lang="en-US" sz="1650" dirty="0"/>
          </a:p>
        </p:txBody>
      </p:sp>
      <p:sp>
        <p:nvSpPr>
          <p:cNvPr id="33" name="Text 28"/>
          <p:cNvSpPr/>
          <p:nvPr/>
        </p:nvSpPr>
        <p:spPr>
          <a:xfrm>
            <a:off x="9725144" y="6266736"/>
            <a:ext cx="4139446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Corpo otimizado para água</a:t>
            </a:r>
            <a:endParaRPr lang="en-US" sz="1300" dirty="0"/>
          </a:p>
        </p:txBody>
      </p:sp>
      <p:sp>
        <p:nvSpPr>
          <p:cNvPr id="34" name="Shape 29"/>
          <p:cNvSpPr/>
          <p:nvPr/>
        </p:nvSpPr>
        <p:spPr>
          <a:xfrm>
            <a:off x="595670" y="6900743"/>
            <a:ext cx="13439061" cy="723186"/>
          </a:xfrm>
          <a:prstGeom prst="roundRect">
            <a:avLst>
              <a:gd name="adj" fmla="val 3531"/>
            </a:avLst>
          </a:prstGeom>
          <a:solidFill>
            <a:srgbClr val="C3EED6"/>
          </a:solidFill>
          <a:ln/>
        </p:spPr>
      </p:sp>
      <p:pic>
        <p:nvPicPr>
          <p:cNvPr id="3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" y="7154942"/>
            <a:ext cx="212765" cy="170140"/>
          </a:xfrm>
          <a:prstGeom prst="rect">
            <a:avLst/>
          </a:prstGeom>
        </p:spPr>
      </p:pic>
      <p:sp>
        <p:nvSpPr>
          <p:cNvPr id="36" name="Text 30"/>
          <p:cNvSpPr/>
          <p:nvPr/>
        </p:nvSpPr>
        <p:spPr>
          <a:xfrm>
            <a:off x="1148715" y="7113389"/>
            <a:ext cx="12715875" cy="272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✅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Padrão detectado! As patas diminuíram gradualmente enquanto o corpo se tornou mais adequado para a vida aquática. Isso não foi acidente!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5907" y="460415"/>
            <a:ext cx="1273254" cy="314563"/>
          </a:xfrm>
          <a:prstGeom prst="roundRect">
            <a:avLst>
              <a:gd name="adj" fmla="val 6387"/>
            </a:avLst>
          </a:prstGeom>
          <a:solidFill>
            <a:srgbClr val="D7F4E4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6276" y="550664"/>
            <a:ext cx="133945" cy="13394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87135" y="510540"/>
            <a:ext cx="871657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DESCOBERTA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85907" y="841891"/>
            <a:ext cx="8289369" cy="5232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 Motivo do Crime: Seleção Natural em Ação</a:t>
            </a:r>
            <a:endParaRPr lang="en-US" sz="3250" dirty="0"/>
          </a:p>
        </p:txBody>
      </p:sp>
      <p:sp>
        <p:nvSpPr>
          <p:cNvPr id="6" name="Text 3"/>
          <p:cNvSpPr/>
          <p:nvPr/>
        </p:nvSpPr>
        <p:spPr>
          <a:xfrm>
            <a:off x="837009" y="1867376"/>
            <a:ext cx="456068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 grande revelação: NÃO FOI ACIDENTE!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837009" y="2432328"/>
            <a:ext cx="13207484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Foi a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FFFFFF"/>
                </a:solidFill>
                <a:highlight>
                  <a:srgbClr val="1B5F39"/>
                </a:highlight>
                <a:latin typeface="Lora" pitchFamily="34" charset="0"/>
                <a:ea typeface="Lora" pitchFamily="34" charset="-122"/>
                <a:cs typeface="Lora" pitchFamily="34" charset="-120"/>
              </a:rPr>
              <a:t>SELEÇÃO NATURAL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trabalhando durante milhões de anos.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585907" y="1616273"/>
            <a:ext cx="22860" cy="1272183"/>
          </a:xfrm>
          <a:prstGeom prst="rect">
            <a:avLst/>
          </a:prstGeom>
          <a:solidFill>
            <a:srgbClr val="1B5F39"/>
          </a:solidFill>
          <a:ln/>
        </p:spPr>
      </p:sp>
      <p:sp>
        <p:nvSpPr>
          <p:cNvPr id="9" name="Text 6"/>
          <p:cNvSpPr/>
          <p:nvPr/>
        </p:nvSpPr>
        <p:spPr>
          <a:xfrm>
            <a:off x="2615922" y="3742849"/>
            <a:ext cx="2092881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Vantagem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85907" y="4104799"/>
            <a:ext cx="4122896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Animais que nadavam melhor encontravam mais comida</a:t>
            </a:r>
            <a:endParaRPr lang="en-US" sz="13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9906" y="3076813"/>
            <a:ext cx="4710470" cy="4710470"/>
          </a:xfrm>
          <a:prstGeom prst="rect">
            <a:avLst/>
          </a:prstGeom>
        </p:spPr>
      </p:pic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41792" y="3957816"/>
            <a:ext cx="250507" cy="25050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21478" y="3742849"/>
            <a:ext cx="2092881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Sobrevivência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9921478" y="4104799"/>
            <a:ext cx="4123015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Maior sucesso em conseguir alimento e escapar de predadores</a:t>
            </a:r>
            <a:endParaRPr lang="en-US" sz="13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906" y="3076813"/>
            <a:ext cx="4710470" cy="4710470"/>
          </a:xfrm>
          <a:prstGeom prst="rect">
            <a:avLst/>
          </a:prstGeom>
        </p:spPr>
      </p:pic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538627" y="4358700"/>
            <a:ext cx="250507" cy="25050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921478" y="6223635"/>
            <a:ext cx="2092881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Reprodução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9921478" y="6585585"/>
            <a:ext cx="4123015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Sobreviventes tinham mais filhotes com características similares</a:t>
            </a:r>
            <a:endParaRPr lang="en-US" sz="13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9906" y="3076813"/>
            <a:ext cx="4710470" cy="4710470"/>
          </a:xfrm>
          <a:prstGeom prst="rect">
            <a:avLst/>
          </a:prstGeom>
        </p:spPr>
      </p:pic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37743" y="6655534"/>
            <a:ext cx="250507" cy="250508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2615922" y="6357580"/>
            <a:ext cx="2092881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Mudança</a:t>
            </a:r>
            <a:endParaRPr lang="en-US" sz="1600" dirty="0"/>
          </a:p>
        </p:txBody>
      </p:sp>
      <p:sp>
        <p:nvSpPr>
          <p:cNvPr id="22" name="Text 13"/>
          <p:cNvSpPr/>
          <p:nvPr/>
        </p:nvSpPr>
        <p:spPr>
          <a:xfrm>
            <a:off x="585907" y="6719530"/>
            <a:ext cx="4122896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Características úteis passadas para novas gerações</a:t>
            </a:r>
            <a:endParaRPr lang="en-US" sz="1300" dirty="0"/>
          </a:p>
        </p:txBody>
      </p:sp>
      <p:pic>
        <p:nvPicPr>
          <p:cNvPr id="23" name="Image 7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9906" y="3076813"/>
            <a:ext cx="4710470" cy="4710470"/>
          </a:xfrm>
          <a:prstGeom prst="rect">
            <a:avLst/>
          </a:prstGeom>
        </p:spPr>
      </p:pic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40909" y="6254651"/>
            <a:ext cx="250507" cy="250508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585907" y="7975640"/>
            <a:ext cx="13458587" cy="535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Pense assim: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É como um videogame onde apenas os personagens mais bem adaptados ao ambiente passam de fase. Depois de milhões de "fases", o grupo inteiro mudou completamente!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1118"/>
            <a:ext cx="6627019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Outros Casos Resolvidos: Padrão Detectado!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2321" y="1062633"/>
            <a:ext cx="13685758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 a evolução funcionou com baleias, será que encontramos o mesmo padrão em outros mamíferos? </a:t>
            </a:r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Spoiler: SIM!</a:t>
            </a:r>
            <a:endParaRPr lang="en-US" sz="1050" dirty="0"/>
          </a:p>
        </p:txBody>
      </p:sp>
      <p:sp>
        <p:nvSpPr>
          <p:cNvPr id="4" name="Shape 2"/>
          <p:cNvSpPr/>
          <p:nvPr/>
        </p:nvSpPr>
        <p:spPr>
          <a:xfrm>
            <a:off x="472321" y="1430179"/>
            <a:ext cx="4471988" cy="1370767"/>
          </a:xfrm>
          <a:prstGeom prst="roundRect">
            <a:avLst>
              <a:gd name="adj" fmla="val 1477"/>
            </a:avLst>
          </a:prstGeom>
          <a:solidFill>
            <a:srgbClr val="1B5F39"/>
          </a:solidFill>
          <a:ln/>
        </p:spPr>
      </p:sp>
      <p:sp>
        <p:nvSpPr>
          <p:cNvPr id="5" name="Text 3"/>
          <p:cNvSpPr/>
          <p:nvPr/>
        </p:nvSpPr>
        <p:spPr>
          <a:xfrm>
            <a:off x="607219" y="1565077"/>
            <a:ext cx="16868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🦇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Caso do Morcego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607219" y="1856899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Adaptação: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Membros anteriores se transformaram em asas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607219" y="2153603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Ambiente: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Vida aérea, caça de insetos voadores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607219" y="2450306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Vantagem: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Acesso a fontes de alimento que outros não alcançam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5079206" y="1430179"/>
            <a:ext cx="4471988" cy="1370767"/>
          </a:xfrm>
          <a:prstGeom prst="roundRect">
            <a:avLst>
              <a:gd name="adj" fmla="val 1477"/>
            </a:avLst>
          </a:prstGeom>
          <a:solidFill>
            <a:srgbClr val="1B5F39"/>
          </a:solidFill>
          <a:ln/>
        </p:spPr>
      </p:sp>
      <p:sp>
        <p:nvSpPr>
          <p:cNvPr id="10" name="Text 8"/>
          <p:cNvSpPr/>
          <p:nvPr/>
        </p:nvSpPr>
        <p:spPr>
          <a:xfrm>
            <a:off x="5214104" y="1565077"/>
            <a:ext cx="16868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🦔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Caso da Toupeira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5214104" y="1856899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Adaptação: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Patas viraram pás escavadoras largas e fortes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5214104" y="2153603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Ambiente: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Vida subterrânea, túneis no solo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5214104" y="2450306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Vantagem: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Proteção de predadores e temperatura estável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9686092" y="1430179"/>
            <a:ext cx="4471988" cy="1370767"/>
          </a:xfrm>
          <a:prstGeom prst="roundRect">
            <a:avLst>
              <a:gd name="adj" fmla="val 1477"/>
            </a:avLst>
          </a:prstGeom>
          <a:solidFill>
            <a:srgbClr val="1B5F39"/>
          </a:solidFill>
          <a:ln/>
        </p:spPr>
      </p:sp>
      <p:sp>
        <p:nvSpPr>
          <p:cNvPr id="15" name="Text 13"/>
          <p:cNvSpPr/>
          <p:nvPr/>
        </p:nvSpPr>
        <p:spPr>
          <a:xfrm>
            <a:off x="9820989" y="1565077"/>
            <a:ext cx="16868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🐬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Caso do Golfinho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9820989" y="1856899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Adaptação: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Nariz migrou para o topo da cabeça (espiráculo)</a:t>
            </a:r>
            <a:endParaRPr lang="en-US" sz="1050" dirty="0"/>
          </a:p>
        </p:txBody>
      </p:sp>
      <p:sp>
        <p:nvSpPr>
          <p:cNvPr id="17" name="Text 15"/>
          <p:cNvSpPr/>
          <p:nvPr/>
        </p:nvSpPr>
        <p:spPr>
          <a:xfrm>
            <a:off x="9820989" y="2153603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Ambiente: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Vida aquática permanente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9820989" y="2450306"/>
            <a:ext cx="4202192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Vantagem: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Respirar sem sair completamente da água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472321" y="3020183"/>
            <a:ext cx="13685758" cy="24408"/>
          </a:xfrm>
          <a:prstGeom prst="rect">
            <a:avLst/>
          </a:prstGeom>
          <a:solidFill>
            <a:srgbClr val="2C2821">
              <a:alpha val="50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72321" y="3331250"/>
            <a:ext cx="260473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 Regra de Ouro da Evolução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472321" y="3719155"/>
            <a:ext cx="8079819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i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Ambiente diferente + Tempo suficiente = Adaptação diferente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472321" y="4056340"/>
            <a:ext cx="8079819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Cada espécie é moldada pelo lugar onde vive através de milhões de anos de seleção natural!</a:t>
            </a:r>
            <a:endParaRPr lang="en-US" sz="1050" dirty="0"/>
          </a:p>
        </p:txBody>
      </p:sp>
      <p:pic>
        <p:nvPicPr>
          <p:cNvPr id="2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8849" y="3348157"/>
            <a:ext cx="5276850" cy="5276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63020" y="453033"/>
            <a:ext cx="1594842" cy="309682"/>
          </a:xfrm>
          <a:prstGeom prst="roundRect">
            <a:avLst>
              <a:gd name="adj" fmla="val 6385"/>
            </a:avLst>
          </a:prstGeom>
          <a:solidFill>
            <a:srgbClr val="D7F4E4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1842" y="541972"/>
            <a:ext cx="131802" cy="1318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9485" y="502444"/>
            <a:ext cx="1199555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CASO ENCERRADO</a:t>
            </a:r>
            <a:endParaRPr lang="en-US" sz="1000" dirty="0"/>
          </a:p>
        </p:txBody>
      </p:sp>
      <p:sp>
        <p:nvSpPr>
          <p:cNvPr id="6" name="Text 2"/>
          <p:cNvSpPr/>
          <p:nvPr/>
        </p:nvSpPr>
        <p:spPr>
          <a:xfrm>
            <a:off x="6063020" y="828556"/>
            <a:ext cx="7491413" cy="522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Relatório Final: Mistério Solucionado! </a:t>
            </a:r>
            <a:pPr algn="l" indent="0" marL="0">
              <a:lnSpc>
                <a:spcPts val="405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🎉</a:t>
            </a:r>
            <a:endParaRPr lang="en-US" sz="3200" dirty="0"/>
          </a:p>
        </p:txBody>
      </p:sp>
      <p:sp>
        <p:nvSpPr>
          <p:cNvPr id="7" name="Shape 3"/>
          <p:cNvSpPr/>
          <p:nvPr/>
        </p:nvSpPr>
        <p:spPr>
          <a:xfrm>
            <a:off x="6063020" y="1598176"/>
            <a:ext cx="7990761" cy="994886"/>
          </a:xfrm>
          <a:prstGeom prst="roundRect">
            <a:avLst>
              <a:gd name="adj" fmla="val 11029"/>
            </a:avLst>
          </a:prstGeom>
          <a:solidFill>
            <a:srgbClr val="FCFBF8"/>
          </a:solidFill>
          <a:ln w="22860">
            <a:solidFill>
              <a:srgbClr val="1B5F39"/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040160" y="1598176"/>
            <a:ext cx="91440" cy="994886"/>
          </a:xfrm>
          <a:prstGeom prst="roundRect">
            <a:avLst>
              <a:gd name="adj" fmla="val 27031"/>
            </a:avLst>
          </a:prstGeom>
          <a:solidFill>
            <a:srgbClr val="1B5F39"/>
          </a:solidFill>
          <a:ln/>
        </p:spPr>
      </p:sp>
      <p:sp>
        <p:nvSpPr>
          <p:cNvPr id="9" name="Text 5"/>
          <p:cNvSpPr/>
          <p:nvPr/>
        </p:nvSpPr>
        <p:spPr>
          <a:xfrm>
            <a:off x="6319123" y="1785699"/>
            <a:ext cx="2059662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✓ O Mistério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6319123" y="2141934"/>
            <a:ext cx="7547134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Por que baleias têm ossos vestigiais de pernas se vivem na água?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6063020" y="2757726"/>
            <a:ext cx="7990761" cy="994886"/>
          </a:xfrm>
          <a:prstGeom prst="roundRect">
            <a:avLst>
              <a:gd name="adj" fmla="val 11029"/>
            </a:avLst>
          </a:prstGeom>
          <a:solidFill>
            <a:srgbClr val="FCFBF8"/>
          </a:solidFill>
          <a:ln w="22860">
            <a:solidFill>
              <a:srgbClr val="1B5F39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040160" y="2757726"/>
            <a:ext cx="91440" cy="994886"/>
          </a:xfrm>
          <a:prstGeom prst="roundRect">
            <a:avLst>
              <a:gd name="adj" fmla="val 27031"/>
            </a:avLst>
          </a:prstGeom>
          <a:solidFill>
            <a:srgbClr val="1B5F39"/>
          </a:solidFill>
          <a:ln/>
        </p:spPr>
      </p:sp>
      <p:sp>
        <p:nvSpPr>
          <p:cNvPr id="13" name="Text 9"/>
          <p:cNvSpPr/>
          <p:nvPr/>
        </p:nvSpPr>
        <p:spPr>
          <a:xfrm>
            <a:off x="6319123" y="2945249"/>
            <a:ext cx="2059662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✓ As Evidências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6319123" y="3301484"/>
            <a:ext cx="7547134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Sequência de fósseis mostrando transformação gradual de terrestre para aquático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6063020" y="3917275"/>
            <a:ext cx="7990761" cy="994886"/>
          </a:xfrm>
          <a:prstGeom prst="roundRect">
            <a:avLst>
              <a:gd name="adj" fmla="val 11029"/>
            </a:avLst>
          </a:prstGeom>
          <a:solidFill>
            <a:srgbClr val="FCFBF8"/>
          </a:solidFill>
          <a:ln w="22860">
            <a:solidFill>
              <a:srgbClr val="1B5F39"/>
            </a:solidFill>
            <a:prstDash val="solid"/>
          </a:ln>
        </p:spPr>
      </p:sp>
      <p:sp>
        <p:nvSpPr>
          <p:cNvPr id="16" name="Shape 12"/>
          <p:cNvSpPr/>
          <p:nvPr/>
        </p:nvSpPr>
        <p:spPr>
          <a:xfrm>
            <a:off x="6040160" y="3917275"/>
            <a:ext cx="91440" cy="994886"/>
          </a:xfrm>
          <a:prstGeom prst="roundRect">
            <a:avLst>
              <a:gd name="adj" fmla="val 27031"/>
            </a:avLst>
          </a:prstGeom>
          <a:solidFill>
            <a:srgbClr val="1B5F39"/>
          </a:solidFill>
          <a:ln/>
        </p:spPr>
      </p:sp>
      <p:sp>
        <p:nvSpPr>
          <p:cNvPr id="17" name="Text 13"/>
          <p:cNvSpPr/>
          <p:nvPr/>
        </p:nvSpPr>
        <p:spPr>
          <a:xfrm>
            <a:off x="6319123" y="4104799"/>
            <a:ext cx="2059662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✓ O Motivo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6319123" y="4461034"/>
            <a:ext cx="7547134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Seleção natural favoreceu indivíduos mais adaptados à vida aquática</a:t>
            </a:r>
            <a:endParaRPr lang="en-US" sz="1250" dirty="0"/>
          </a:p>
        </p:txBody>
      </p:sp>
      <p:sp>
        <p:nvSpPr>
          <p:cNvPr id="19" name="Shape 15"/>
          <p:cNvSpPr/>
          <p:nvPr/>
        </p:nvSpPr>
        <p:spPr>
          <a:xfrm>
            <a:off x="6063020" y="5076825"/>
            <a:ext cx="7990761" cy="994886"/>
          </a:xfrm>
          <a:prstGeom prst="roundRect">
            <a:avLst>
              <a:gd name="adj" fmla="val 11029"/>
            </a:avLst>
          </a:prstGeom>
          <a:solidFill>
            <a:srgbClr val="FCFBF8"/>
          </a:solidFill>
          <a:ln w="22860">
            <a:solidFill>
              <a:srgbClr val="1B5F39"/>
            </a:solidFill>
            <a:prstDash val="solid"/>
          </a:ln>
        </p:spPr>
      </p:sp>
      <p:sp>
        <p:nvSpPr>
          <p:cNvPr id="20" name="Shape 16"/>
          <p:cNvSpPr/>
          <p:nvPr/>
        </p:nvSpPr>
        <p:spPr>
          <a:xfrm>
            <a:off x="6040160" y="5076825"/>
            <a:ext cx="91440" cy="994886"/>
          </a:xfrm>
          <a:prstGeom prst="roundRect">
            <a:avLst>
              <a:gd name="adj" fmla="val 27031"/>
            </a:avLst>
          </a:prstGeom>
          <a:solidFill>
            <a:srgbClr val="1B5F39"/>
          </a:solidFill>
          <a:ln/>
        </p:spPr>
      </p:sp>
      <p:sp>
        <p:nvSpPr>
          <p:cNvPr id="21" name="Text 17"/>
          <p:cNvSpPr/>
          <p:nvPr/>
        </p:nvSpPr>
        <p:spPr>
          <a:xfrm>
            <a:off x="6319123" y="5264348"/>
            <a:ext cx="2059662" cy="257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✓ O Padrão</a:t>
            </a:r>
            <a:endParaRPr lang="en-US" sz="1600" dirty="0"/>
          </a:p>
        </p:txBody>
      </p:sp>
      <p:sp>
        <p:nvSpPr>
          <p:cNvPr id="22" name="Text 18"/>
          <p:cNvSpPr/>
          <p:nvPr/>
        </p:nvSpPr>
        <p:spPr>
          <a:xfrm>
            <a:off x="6319123" y="5620583"/>
            <a:ext cx="7547134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Todos os mamíferos se adaptam aos seus ambientes ao longo do tempo evolutivo</a:t>
            </a:r>
            <a:endParaRPr lang="en-US" sz="1250" dirty="0"/>
          </a:p>
        </p:txBody>
      </p:sp>
      <p:sp>
        <p:nvSpPr>
          <p:cNvPr id="23" name="Text 19"/>
          <p:cNvSpPr/>
          <p:nvPr/>
        </p:nvSpPr>
        <p:spPr>
          <a:xfrm>
            <a:off x="6310074" y="6504027"/>
            <a:ext cx="2907744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🏆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PARABÉNS, DETETIVE!</a:t>
            </a:r>
            <a:endParaRPr lang="en-US" sz="1900" dirty="0"/>
          </a:p>
        </p:txBody>
      </p:sp>
      <p:sp>
        <p:nvSpPr>
          <p:cNvPr id="24" name="Text 20"/>
          <p:cNvSpPr/>
          <p:nvPr/>
        </p:nvSpPr>
        <p:spPr>
          <a:xfrm>
            <a:off x="6310074" y="7067669"/>
            <a:ext cx="7743706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Você usou evidências científicas reais para desvendar um dos mais fascinantes mistérios da natureza. A evolução não é mágica - é ciência em ação durante milhões de anos!</a:t>
            </a:r>
            <a:endParaRPr lang="en-US" sz="1250" dirty="0"/>
          </a:p>
        </p:txBody>
      </p:sp>
      <p:sp>
        <p:nvSpPr>
          <p:cNvPr id="25" name="Shape 21"/>
          <p:cNvSpPr/>
          <p:nvPr/>
        </p:nvSpPr>
        <p:spPr>
          <a:xfrm>
            <a:off x="6063020" y="6256973"/>
            <a:ext cx="22860" cy="1523167"/>
          </a:xfrm>
          <a:prstGeom prst="rect">
            <a:avLst/>
          </a:prstGeom>
          <a:solidFill>
            <a:srgbClr val="1B5F39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0999"/>
            <a:ext cx="4211717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Aceita um Novo Desafio? 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🔎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321" y="1146929"/>
            <a:ext cx="6678335" cy="667833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87364" y="1130022"/>
            <a:ext cx="3314700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Próximo Caso: O Mistério da Tromba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487364" y="1517928"/>
            <a:ext cx="6678335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Os ancestrais do elefante não tinham trombas longas. Como e por que essa estrutura incrível evoluiu?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87364" y="1855113"/>
            <a:ext cx="6678335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Pistas para investigar: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7487364" y="2192298"/>
            <a:ext cx="6678335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Fósseis de Moeritherium (nariz curto)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87364" y="2455188"/>
            <a:ext cx="6678335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Ambientes com árvores altas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7487364" y="2718078"/>
            <a:ext cx="6678335" cy="2157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Necessidade de água e alimento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472321" y="8196305"/>
            <a:ext cx="13685758" cy="24408"/>
          </a:xfrm>
          <a:prstGeom prst="rect">
            <a:avLst/>
          </a:prstGeom>
          <a:solidFill>
            <a:srgbClr val="2C2821">
              <a:alpha val="5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472321" y="8372475"/>
            <a:ext cx="4471988" cy="1023580"/>
          </a:xfrm>
          <a:prstGeom prst="roundRect">
            <a:avLst>
              <a:gd name="adj" fmla="val 1978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22459" y="8522613"/>
            <a:ext cx="16868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📺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Recurso Extra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22459" y="8814435"/>
            <a:ext cx="4171712" cy="43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Assista "A Evolução das Baleias" no canal PBS Eons (YouTube) para ver animações incríveis dessa transformação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5079206" y="8372475"/>
            <a:ext cx="4471988" cy="1023580"/>
          </a:xfrm>
          <a:prstGeom prst="roundRect">
            <a:avLst>
              <a:gd name="adj" fmla="val 1978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5229344" y="8522613"/>
            <a:ext cx="16868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🦴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Museu Virtual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229344" y="8814435"/>
            <a:ext cx="4171712" cy="43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Visite sites de museus de história natural para explorar mais fósseis de mamíferos pré-históricos</a:t>
            </a:r>
            <a:endParaRPr lang="en-US" sz="1050" dirty="0"/>
          </a:p>
        </p:txBody>
      </p:sp>
      <p:sp>
        <p:nvSpPr>
          <p:cNvPr id="17" name="Shape 14"/>
          <p:cNvSpPr/>
          <p:nvPr/>
        </p:nvSpPr>
        <p:spPr>
          <a:xfrm>
            <a:off x="9686092" y="8372475"/>
            <a:ext cx="4471988" cy="1023580"/>
          </a:xfrm>
          <a:prstGeom prst="roundRect">
            <a:avLst>
              <a:gd name="adj" fmla="val 1978"/>
            </a:avLst>
          </a:prstGeom>
          <a:solidFill>
            <a:srgbClr val="FCFBF8"/>
          </a:solidFill>
          <a:ln w="15240">
            <a:solidFill>
              <a:srgbClr val="D6D3CC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836229" y="8522613"/>
            <a:ext cx="1686878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📝</a:t>
            </a:r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2C2821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 Kit do Detetive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9836229" y="8814435"/>
            <a:ext cx="4171712" cy="431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Peça ao seu professor o PDF com atividade prática de ordenação de fósseis e ficha de investigação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2025-12-31T23:22:23Z</dcterms:created>
  <dcterms:modified xsi:type="dcterms:W3CDTF">2025-12-31T23:22:23Z</dcterms:modified>
</cp:coreProperties>
</file>